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5" r:id="rId6"/>
    <p:sldId id="266" r:id="rId7"/>
    <p:sldId id="259" r:id="rId8"/>
    <p:sldId id="262" r:id="rId9"/>
    <p:sldId id="260" r:id="rId10"/>
    <p:sldId id="261"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59" d="100"/>
          <a:sy n="59" d="100"/>
        </p:scale>
        <p:origin x="84"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20DB62-9C8F-4BE0-AA10-B2158FBC5A47}"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5D907-3D2C-40D6-AA99-B0918C0B578B}" type="slidenum">
              <a:rPr lang="en-US" smtClean="0"/>
              <a:t>‹#›</a:t>
            </a:fld>
            <a:endParaRPr lang="en-US"/>
          </a:p>
        </p:txBody>
      </p:sp>
    </p:spTree>
    <p:extLst>
      <p:ext uri="{BB962C8B-B14F-4D97-AF65-F5344CB8AC3E}">
        <p14:creationId xmlns:p14="http://schemas.microsoft.com/office/powerpoint/2010/main" val="3579281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0DB62-9C8F-4BE0-AA10-B2158FBC5A47}"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5D907-3D2C-40D6-AA99-B0918C0B578B}" type="slidenum">
              <a:rPr lang="en-US" smtClean="0"/>
              <a:t>‹#›</a:t>
            </a:fld>
            <a:endParaRPr lang="en-US"/>
          </a:p>
        </p:txBody>
      </p:sp>
    </p:spTree>
    <p:extLst>
      <p:ext uri="{BB962C8B-B14F-4D97-AF65-F5344CB8AC3E}">
        <p14:creationId xmlns:p14="http://schemas.microsoft.com/office/powerpoint/2010/main" val="3441266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0DB62-9C8F-4BE0-AA10-B2158FBC5A47}"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5D907-3D2C-40D6-AA99-B0918C0B578B}" type="slidenum">
              <a:rPr lang="en-US" smtClean="0"/>
              <a:t>‹#›</a:t>
            </a:fld>
            <a:endParaRPr lang="en-US"/>
          </a:p>
        </p:txBody>
      </p:sp>
    </p:spTree>
    <p:extLst>
      <p:ext uri="{BB962C8B-B14F-4D97-AF65-F5344CB8AC3E}">
        <p14:creationId xmlns:p14="http://schemas.microsoft.com/office/powerpoint/2010/main" val="167568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0DB62-9C8F-4BE0-AA10-B2158FBC5A47}"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5D907-3D2C-40D6-AA99-B0918C0B578B}" type="slidenum">
              <a:rPr lang="en-US" smtClean="0"/>
              <a:t>‹#›</a:t>
            </a:fld>
            <a:endParaRPr lang="en-US"/>
          </a:p>
        </p:txBody>
      </p:sp>
    </p:spTree>
    <p:extLst>
      <p:ext uri="{BB962C8B-B14F-4D97-AF65-F5344CB8AC3E}">
        <p14:creationId xmlns:p14="http://schemas.microsoft.com/office/powerpoint/2010/main" val="167850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20DB62-9C8F-4BE0-AA10-B2158FBC5A47}" type="datetimeFigureOut">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B5D907-3D2C-40D6-AA99-B0918C0B578B}" type="slidenum">
              <a:rPr lang="en-US" smtClean="0"/>
              <a:t>‹#›</a:t>
            </a:fld>
            <a:endParaRPr lang="en-US"/>
          </a:p>
        </p:txBody>
      </p:sp>
    </p:spTree>
    <p:extLst>
      <p:ext uri="{BB962C8B-B14F-4D97-AF65-F5344CB8AC3E}">
        <p14:creationId xmlns:p14="http://schemas.microsoft.com/office/powerpoint/2010/main" val="344461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20DB62-9C8F-4BE0-AA10-B2158FBC5A47}"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5D907-3D2C-40D6-AA99-B0918C0B578B}" type="slidenum">
              <a:rPr lang="en-US" smtClean="0"/>
              <a:t>‹#›</a:t>
            </a:fld>
            <a:endParaRPr lang="en-US"/>
          </a:p>
        </p:txBody>
      </p:sp>
    </p:spTree>
    <p:extLst>
      <p:ext uri="{BB962C8B-B14F-4D97-AF65-F5344CB8AC3E}">
        <p14:creationId xmlns:p14="http://schemas.microsoft.com/office/powerpoint/2010/main" val="1537455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20DB62-9C8F-4BE0-AA10-B2158FBC5A47}" type="datetimeFigureOut">
              <a:rPr lang="en-US" smtClean="0"/>
              <a:t>4/20/2017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B5D907-3D2C-40D6-AA99-B0918C0B578B}" type="slidenum">
              <a:rPr lang="en-US" smtClean="0"/>
              <a:t>‹#›</a:t>
            </a:fld>
            <a:endParaRPr lang="en-US"/>
          </a:p>
        </p:txBody>
      </p:sp>
    </p:spTree>
    <p:extLst>
      <p:ext uri="{BB962C8B-B14F-4D97-AF65-F5344CB8AC3E}">
        <p14:creationId xmlns:p14="http://schemas.microsoft.com/office/powerpoint/2010/main" val="4287925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20DB62-9C8F-4BE0-AA10-B2158FBC5A47}" type="datetimeFigureOut">
              <a:rPr lang="en-US" smtClean="0"/>
              <a:t>4/20/2017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B5D907-3D2C-40D6-AA99-B0918C0B578B}" type="slidenum">
              <a:rPr lang="en-US" smtClean="0"/>
              <a:t>‹#›</a:t>
            </a:fld>
            <a:endParaRPr lang="en-US"/>
          </a:p>
        </p:txBody>
      </p:sp>
    </p:spTree>
    <p:extLst>
      <p:ext uri="{BB962C8B-B14F-4D97-AF65-F5344CB8AC3E}">
        <p14:creationId xmlns:p14="http://schemas.microsoft.com/office/powerpoint/2010/main" val="315258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0DB62-9C8F-4BE0-AA10-B2158FBC5A47}" type="datetimeFigureOut">
              <a:rPr lang="en-US" smtClean="0"/>
              <a:t>4/20/2017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B5D907-3D2C-40D6-AA99-B0918C0B578B}" type="slidenum">
              <a:rPr lang="en-US" smtClean="0"/>
              <a:t>‹#›</a:t>
            </a:fld>
            <a:endParaRPr lang="en-US"/>
          </a:p>
        </p:txBody>
      </p:sp>
    </p:spTree>
    <p:extLst>
      <p:ext uri="{BB962C8B-B14F-4D97-AF65-F5344CB8AC3E}">
        <p14:creationId xmlns:p14="http://schemas.microsoft.com/office/powerpoint/2010/main" val="1256816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20DB62-9C8F-4BE0-AA10-B2158FBC5A47}"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5D907-3D2C-40D6-AA99-B0918C0B578B}" type="slidenum">
              <a:rPr lang="en-US" smtClean="0"/>
              <a:t>‹#›</a:t>
            </a:fld>
            <a:endParaRPr lang="en-US"/>
          </a:p>
        </p:txBody>
      </p:sp>
    </p:spTree>
    <p:extLst>
      <p:ext uri="{BB962C8B-B14F-4D97-AF65-F5344CB8AC3E}">
        <p14:creationId xmlns:p14="http://schemas.microsoft.com/office/powerpoint/2010/main" val="2249624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E20DB62-9C8F-4BE0-AA10-B2158FBC5A47}" type="datetimeFigureOut">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B5D907-3D2C-40D6-AA99-B0918C0B578B}" type="slidenum">
              <a:rPr lang="en-US" smtClean="0"/>
              <a:t>‹#›</a:t>
            </a:fld>
            <a:endParaRPr lang="en-US"/>
          </a:p>
        </p:txBody>
      </p:sp>
    </p:spTree>
    <p:extLst>
      <p:ext uri="{BB962C8B-B14F-4D97-AF65-F5344CB8AC3E}">
        <p14:creationId xmlns:p14="http://schemas.microsoft.com/office/powerpoint/2010/main" val="4102061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0DB62-9C8F-4BE0-AA10-B2158FBC5A47}" type="datetimeFigureOut">
              <a:rPr lang="en-US" smtClean="0"/>
              <a:t>4/20/2017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B5D907-3D2C-40D6-AA99-B0918C0B578B}" type="slidenum">
              <a:rPr lang="en-US" smtClean="0"/>
              <a:t>‹#›</a:t>
            </a:fld>
            <a:endParaRPr lang="en-US"/>
          </a:p>
        </p:txBody>
      </p:sp>
    </p:spTree>
    <p:extLst>
      <p:ext uri="{BB962C8B-B14F-4D97-AF65-F5344CB8AC3E}">
        <p14:creationId xmlns:p14="http://schemas.microsoft.com/office/powerpoint/2010/main" val="3552644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bmallar@sbcglobal.ne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michaelfrye.com/landscapes-in-lightro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Plano Photography Club</a:t>
            </a:r>
            <a:br>
              <a:rPr lang="en-US" dirty="0"/>
            </a:br>
            <a:r>
              <a:rPr lang="en-US" dirty="0"/>
              <a:t>Pre-Meeting Training</a:t>
            </a:r>
            <a:br>
              <a:rPr lang="en-US" dirty="0"/>
            </a:br>
            <a:r>
              <a:rPr lang="en-US" dirty="0"/>
              <a:t>Class Beginning in May 2017</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16309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016" y="279302"/>
            <a:ext cx="10955694" cy="1325563"/>
          </a:xfrm>
        </p:spPr>
        <p:txBody>
          <a:bodyPr>
            <a:normAutofit/>
          </a:bodyPr>
          <a:lstStyle/>
          <a:p>
            <a:r>
              <a:rPr lang="en-US" sz="3600" dirty="0"/>
              <a:t>Photography Fundamentals Study Group – Bud Mallar</a:t>
            </a:r>
          </a:p>
        </p:txBody>
      </p:sp>
      <p:sp>
        <p:nvSpPr>
          <p:cNvPr id="3" name="Content Placeholder 2"/>
          <p:cNvSpPr>
            <a:spLocks noGrp="1"/>
          </p:cNvSpPr>
          <p:nvPr>
            <p:ph idx="1"/>
          </p:nvPr>
        </p:nvSpPr>
        <p:spPr>
          <a:xfrm>
            <a:off x="177281" y="1604865"/>
            <a:ext cx="11541967" cy="5047862"/>
          </a:xfrm>
        </p:spPr>
        <p:txBody>
          <a:bodyPr>
            <a:noAutofit/>
          </a:bodyPr>
          <a:lstStyle/>
          <a:p>
            <a:pPr marL="0" indent="0">
              <a:buNone/>
            </a:pPr>
            <a:r>
              <a:rPr lang="en-US" sz="1600" b="1" dirty="0"/>
              <a:t>The purpose of this Study Group is to provide basic understanding of photography to enhance the participants' ability to capture technically 'better' images, be more creative, to determine what ‘equipment’ they need, and to use various software platforms to display and/or enhance their photographs.</a:t>
            </a:r>
          </a:p>
          <a:p>
            <a:pPr marL="0" indent="0">
              <a:buNone/>
            </a:pPr>
            <a:r>
              <a:rPr lang="en-US" sz="1600" dirty="0"/>
              <a:t>This group, limited to the first 6 participants signing up, will meet every two weeks for a total six times (dates and times below) at the West Plano Presbyterian Church beginning May 18th.  Participation in all six sessions is essential as 'make up' opportunities are limited.</a:t>
            </a:r>
          </a:p>
          <a:p>
            <a:pPr marL="0" indent="0">
              <a:buNone/>
            </a:pPr>
            <a:r>
              <a:rPr lang="en-US" sz="1600" dirty="0"/>
              <a:t> The group will participate in lectures, discussions and sharing images in the following areas:</a:t>
            </a:r>
          </a:p>
          <a:p>
            <a:pPr marL="0" indent="0">
              <a:buNone/>
            </a:pPr>
            <a:r>
              <a:rPr lang="en-US" sz="1600" dirty="0"/>
              <a:t> 1.  Things the participants can do on their own to become better photographers.  One hour beginning at 6:00 pm on 05/18.</a:t>
            </a:r>
          </a:p>
          <a:p>
            <a:pPr marL="0" indent="0">
              <a:buNone/>
            </a:pPr>
            <a:r>
              <a:rPr lang="en-US" sz="1600" dirty="0"/>
              <a:t> 2.  Use of shutter speed and f/stop for better exposures, enhanced creativity and dealing with difficult lighting situations.  Two hours beginning at 7:00 pm on 06/01.</a:t>
            </a:r>
          </a:p>
          <a:p>
            <a:pPr marL="0" indent="0">
              <a:buNone/>
            </a:pPr>
            <a:r>
              <a:rPr lang="en-US" sz="1600" dirty="0"/>
              <a:t> 3.  What are all those settings and buttons are on your camera, what they do, and how to use them.  One hour beginning at 6:00 pm on 06/15.</a:t>
            </a:r>
          </a:p>
          <a:p>
            <a:pPr marL="0" indent="0">
              <a:buNone/>
            </a:pPr>
            <a:r>
              <a:rPr lang="en-US" sz="1600" dirty="0"/>
              <a:t> 4.  The equipment (lenses, filters, spares, personal items, etc.) which should be in a 'camera bag' - why and how to use them.  Two hours beginning at 7:00 pm on 07/06.</a:t>
            </a:r>
          </a:p>
          <a:p>
            <a:pPr marL="0" indent="0">
              <a:buNone/>
            </a:pPr>
            <a:r>
              <a:rPr lang="en-US" sz="1600" dirty="0"/>
              <a:t> 5.  Rules and ideas on composition.  One hour beginning at 6:00 pm on 07/20.</a:t>
            </a:r>
          </a:p>
          <a:p>
            <a:pPr marL="0" indent="0">
              <a:buNone/>
            </a:pPr>
            <a:r>
              <a:rPr lang="en-US" sz="1600" dirty="0"/>
              <a:t> 6.  A hands on orientation to Lightroom to enable simple editing by the participants.  Two hours beginning at 7:00 pm on 08/03</a:t>
            </a:r>
          </a:p>
          <a:p>
            <a:pPr marL="0" indent="0">
              <a:buNone/>
            </a:pPr>
            <a:r>
              <a:rPr lang="en-US" sz="1600" dirty="0"/>
              <a:t>.For this Study Group, please sign up with or direct any questions to Bud Mallar:  </a:t>
            </a:r>
            <a:r>
              <a:rPr lang="en-US" sz="1600" u="sng" dirty="0">
                <a:hlinkClick r:id="rId2"/>
              </a:rPr>
              <a:t>bmallar@sbcglobal.net</a:t>
            </a:r>
            <a:endParaRPr lang="en-US" sz="1600" dirty="0"/>
          </a:p>
          <a:p>
            <a:endParaRPr lang="en-US" sz="1600" dirty="0"/>
          </a:p>
        </p:txBody>
      </p:sp>
    </p:spTree>
    <p:extLst>
      <p:ext uri="{BB962C8B-B14F-4D97-AF65-F5344CB8AC3E}">
        <p14:creationId xmlns:p14="http://schemas.microsoft.com/office/powerpoint/2010/main" val="3934857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204657"/>
            <a:ext cx="10515600" cy="1325563"/>
          </a:xfrm>
        </p:spPr>
        <p:txBody>
          <a:bodyPr/>
          <a:lstStyle/>
          <a:p>
            <a:r>
              <a:rPr lang="en-US" dirty="0"/>
              <a:t>Lightroom – Dennis Fritsche</a:t>
            </a:r>
          </a:p>
        </p:txBody>
      </p:sp>
      <p:sp>
        <p:nvSpPr>
          <p:cNvPr id="3" name="Content Placeholder 2"/>
          <p:cNvSpPr>
            <a:spLocks noGrp="1"/>
          </p:cNvSpPr>
          <p:nvPr>
            <p:ph idx="1"/>
          </p:nvPr>
        </p:nvSpPr>
        <p:spPr>
          <a:xfrm>
            <a:off x="326571" y="1390262"/>
            <a:ext cx="11318033" cy="5085184"/>
          </a:xfrm>
        </p:spPr>
        <p:txBody>
          <a:bodyPr>
            <a:normAutofit fontScale="92500"/>
          </a:bodyPr>
          <a:lstStyle/>
          <a:p>
            <a:pPr marL="0" indent="0">
              <a:buNone/>
            </a:pPr>
            <a:r>
              <a:rPr lang="en-US" dirty="0"/>
              <a:t>The purpose of this class is to provide participants with the knowledge and skills to enhance their photographs using the Adobe Lightroom Develop Module.</a:t>
            </a:r>
          </a:p>
          <a:p>
            <a:pPr marL="0" indent="0">
              <a:buNone/>
            </a:pPr>
            <a:r>
              <a:rPr lang="en-US" dirty="0"/>
              <a:t>The class will follow Michael Frye’s excellent e-book </a:t>
            </a:r>
            <a:r>
              <a:rPr lang="en-US" i="1" dirty="0"/>
              <a:t>Landscapes in Lightroom: The Essential Step-by-Step Guide. </a:t>
            </a:r>
            <a:r>
              <a:rPr lang="en-US" dirty="0"/>
              <a:t>Between each class are asked to complete assigned reading and then we will discuss and practice during the class. Do not plan on bringing a notebook computer. This class will not cover the library module.</a:t>
            </a:r>
          </a:p>
          <a:p>
            <a:pPr marL="0" indent="0">
              <a:buNone/>
            </a:pPr>
            <a:r>
              <a:rPr lang="en-US" dirty="0"/>
              <a:t>To participate, you will need to purchase the e-book.  </a:t>
            </a:r>
          </a:p>
          <a:p>
            <a:pPr marL="0" indent="0">
              <a:buNone/>
            </a:pPr>
            <a:r>
              <a:rPr lang="en-US" u="sng" dirty="0">
                <a:hlinkClick r:id="rId2"/>
              </a:rPr>
              <a:t>http://www.michaelfrye.com/landscapes-in-lightroom/</a:t>
            </a:r>
            <a:endParaRPr lang="en-US" u="sng" dirty="0"/>
          </a:p>
          <a:p>
            <a:pPr marL="0" indent="0">
              <a:buNone/>
            </a:pPr>
            <a:r>
              <a:rPr lang="en-US" dirty="0"/>
              <a:t>Session 1 &amp; 2 – Develop Module controls and workflow</a:t>
            </a:r>
          </a:p>
          <a:p>
            <a:pPr marL="0" indent="0">
              <a:buNone/>
            </a:pPr>
            <a:r>
              <a:rPr lang="en-US" dirty="0"/>
              <a:t>Sessions 3 – 6 Examples 1-4 one each session.</a:t>
            </a:r>
          </a:p>
          <a:p>
            <a:pPr marL="0" indent="0">
              <a:buNone/>
            </a:pPr>
            <a:r>
              <a:rPr lang="en-US" dirty="0"/>
              <a:t>Sessions 7 – 8 Examples 5-8 two each session.</a:t>
            </a:r>
          </a:p>
          <a:p>
            <a:pPr marL="0" indent="0">
              <a:buNone/>
            </a:pPr>
            <a:endParaRPr lang="en-US" dirty="0"/>
          </a:p>
        </p:txBody>
      </p:sp>
    </p:spTree>
    <p:extLst>
      <p:ext uri="{BB962C8B-B14F-4D97-AF65-F5344CB8AC3E}">
        <p14:creationId xmlns:p14="http://schemas.microsoft.com/office/powerpoint/2010/main" val="3863997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Pre-Meeting Training Classes</a:t>
            </a:r>
            <a:br>
              <a:rPr lang="en-US" dirty="0"/>
            </a:br>
            <a:r>
              <a:rPr lang="en-US" dirty="0"/>
              <a:t>Starting May 2017</a:t>
            </a:r>
          </a:p>
        </p:txBody>
      </p:sp>
      <p:graphicFrame>
        <p:nvGraphicFramePr>
          <p:cNvPr id="5" name="Table 4"/>
          <p:cNvGraphicFramePr>
            <a:graphicFrameLocks noGrp="1"/>
          </p:cNvGraphicFramePr>
          <p:nvPr>
            <p:extLst>
              <p:ext uri="{D42A27DB-BD31-4B8C-83A1-F6EECF244321}">
                <p14:modId xmlns:p14="http://schemas.microsoft.com/office/powerpoint/2010/main" val="202979171"/>
              </p:ext>
            </p:extLst>
          </p:nvPr>
        </p:nvGraphicFramePr>
        <p:xfrm>
          <a:off x="1185375" y="1690688"/>
          <a:ext cx="9012983" cy="4109477"/>
        </p:xfrm>
        <a:graphic>
          <a:graphicData uri="http://schemas.openxmlformats.org/drawingml/2006/table">
            <a:tbl>
              <a:tblPr/>
              <a:tblGrid>
                <a:gridCol w="2112713">
                  <a:extLst>
                    <a:ext uri="{9D8B030D-6E8A-4147-A177-3AD203B41FA5}">
                      <a16:colId xmlns:a16="http://schemas.microsoft.com/office/drawing/2014/main" val="814063021"/>
                    </a:ext>
                  </a:extLst>
                </a:gridCol>
                <a:gridCol w="1629807">
                  <a:extLst>
                    <a:ext uri="{9D8B030D-6E8A-4147-A177-3AD203B41FA5}">
                      <a16:colId xmlns:a16="http://schemas.microsoft.com/office/drawing/2014/main" val="2061408227"/>
                    </a:ext>
                  </a:extLst>
                </a:gridCol>
                <a:gridCol w="1463808">
                  <a:extLst>
                    <a:ext uri="{9D8B030D-6E8A-4147-A177-3AD203B41FA5}">
                      <a16:colId xmlns:a16="http://schemas.microsoft.com/office/drawing/2014/main" val="1951661439"/>
                    </a:ext>
                  </a:extLst>
                </a:gridCol>
                <a:gridCol w="1256309">
                  <a:extLst>
                    <a:ext uri="{9D8B030D-6E8A-4147-A177-3AD203B41FA5}">
                      <a16:colId xmlns:a16="http://schemas.microsoft.com/office/drawing/2014/main" val="893995730"/>
                    </a:ext>
                  </a:extLst>
                </a:gridCol>
                <a:gridCol w="1267627">
                  <a:extLst>
                    <a:ext uri="{9D8B030D-6E8A-4147-A177-3AD203B41FA5}">
                      <a16:colId xmlns:a16="http://schemas.microsoft.com/office/drawing/2014/main" val="1114517830"/>
                    </a:ext>
                  </a:extLst>
                </a:gridCol>
                <a:gridCol w="1282719">
                  <a:extLst>
                    <a:ext uri="{9D8B030D-6E8A-4147-A177-3AD203B41FA5}">
                      <a16:colId xmlns:a16="http://schemas.microsoft.com/office/drawing/2014/main" val="435030740"/>
                    </a:ext>
                  </a:extLst>
                </a:gridCol>
              </a:tblGrid>
              <a:tr h="318423">
                <a:tc gridSpan="6">
                  <a:txBody>
                    <a:bodyPr/>
                    <a:lstStyle/>
                    <a:p>
                      <a:pPr algn="ctr" fontAlgn="b"/>
                      <a:endParaRPr lang="en-US" sz="2800" b="1" i="0" u="none" strike="noStrike" dirty="0">
                        <a:solidFill>
                          <a:srgbClr val="000000"/>
                        </a:solidFill>
                        <a:effectLst/>
                        <a:latin typeface="Calibri Light" panose="020F0302020204030204" pitchFamily="34" charset="0"/>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9475251"/>
                  </a:ext>
                </a:extLst>
              </a:tr>
              <a:tr h="238817">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7321243"/>
                  </a:ext>
                </a:extLst>
              </a:tr>
              <a:tr h="579984">
                <a:tc>
                  <a:txBody>
                    <a:bodyPr/>
                    <a:lstStyle/>
                    <a:p>
                      <a:pPr algn="l" fontAlgn="ctr"/>
                      <a:r>
                        <a:rPr lang="en-US" sz="1800" b="1" i="0" u="none" strike="noStrike">
                          <a:solidFill>
                            <a:srgbClr val="000000"/>
                          </a:solidFill>
                          <a:effectLst/>
                          <a:latin typeface="Calibri" panose="020F0502020204030204" pitchFamily="34" charset="0"/>
                        </a:rPr>
                        <a:t>Group</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1" i="0" u="none" strike="noStrike">
                          <a:solidFill>
                            <a:srgbClr val="000000"/>
                          </a:solidFill>
                          <a:effectLst/>
                          <a:latin typeface="Calibri" panose="020F0502020204030204" pitchFamily="34" charset="0"/>
                        </a:rPr>
                        <a:t>Instructor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Limited Attendnnce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effectLst/>
                          <a:latin typeface="Calibri" panose="020F0502020204030204" pitchFamily="34" charset="0"/>
                        </a:rPr>
                        <a:t>Maximum Participants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1" i="0" u="none" strike="noStrike">
                          <a:solidFill>
                            <a:srgbClr val="000000"/>
                          </a:solidFill>
                          <a:effectLst/>
                          <a:latin typeface="Calibri" panose="020F0502020204030204" pitchFamily="34" charset="0"/>
                        </a:rPr>
                        <a:t>Location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1" i="0" u="none" strike="noStrike">
                          <a:solidFill>
                            <a:srgbClr val="000000"/>
                          </a:solidFill>
                          <a:effectLst/>
                          <a:latin typeface="Calibri" panose="020F0502020204030204" pitchFamily="34" charset="0"/>
                        </a:rPr>
                        <a:t>Dates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5427389"/>
                  </a:ext>
                </a:extLst>
              </a:tr>
              <a:tr h="579984">
                <a:tc>
                  <a:txBody>
                    <a:bodyPr/>
                    <a:lstStyle/>
                    <a:p>
                      <a:pPr algn="l" fontAlgn="ctr"/>
                      <a:r>
                        <a:rPr lang="en-US" sz="1800" b="0" i="0" u="none" strike="noStrike">
                          <a:solidFill>
                            <a:srgbClr val="000000"/>
                          </a:solidFill>
                          <a:effectLst/>
                          <a:latin typeface="Calibri" panose="020F0502020204030204" pitchFamily="34" charset="0"/>
                        </a:rPr>
                        <a:t>Open Topics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Marea Downey/ Ron Marabito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No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Room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Start May</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896062"/>
                  </a:ext>
                </a:extLst>
              </a:tr>
              <a:tr h="295678">
                <a:tc>
                  <a:txBody>
                    <a:bodyPr/>
                    <a:lstStyle/>
                    <a:p>
                      <a:pPr algn="l" fontAlgn="ctr"/>
                      <a:r>
                        <a:rPr lang="en-US" sz="1800" b="0" i="0" u="none" strike="noStrike">
                          <a:solidFill>
                            <a:srgbClr val="000000"/>
                          </a:solidFill>
                          <a:effectLst/>
                          <a:latin typeface="Calibri" panose="020F0502020204030204" pitchFamily="34" charset="0"/>
                        </a:rPr>
                        <a:t>Color and Light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Ernie Tacsik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No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Room 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May - August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450374"/>
                  </a:ext>
                </a:extLst>
              </a:tr>
              <a:tr h="579984">
                <a:tc>
                  <a:txBody>
                    <a:bodyPr/>
                    <a:lstStyle/>
                    <a:p>
                      <a:pPr algn="l" fontAlgn="ctr"/>
                      <a:r>
                        <a:rPr lang="en-US" sz="1800" b="0" i="0" u="none" strike="noStrike">
                          <a:solidFill>
                            <a:srgbClr val="000000"/>
                          </a:solidFill>
                          <a:effectLst/>
                          <a:latin typeface="Calibri" panose="020F0502020204030204" pitchFamily="34" charset="0"/>
                        </a:rPr>
                        <a:t>Fundamentals </a:t>
                      </a:r>
                      <a:br>
                        <a:rPr lang="en-US" sz="1800" b="0" i="0" u="none" strike="noStrike">
                          <a:solidFill>
                            <a:srgbClr val="000000"/>
                          </a:solidFill>
                          <a:effectLst/>
                          <a:latin typeface="Calibri" panose="020F0502020204030204" pitchFamily="34" charset="0"/>
                        </a:rPr>
                      </a:br>
                      <a:r>
                        <a:rPr lang="en-US" sz="1800" b="0" i="0" u="none" strike="noStrike">
                          <a:solidFill>
                            <a:srgbClr val="000000"/>
                          </a:solidFill>
                          <a:effectLst/>
                          <a:latin typeface="Calibri" panose="020F0502020204030204" pitchFamily="34" charset="0"/>
                        </a:rPr>
                        <a:t>(Two Classes/Month)</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Bud Mallar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Yes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Room 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May - August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779647"/>
                  </a:ext>
                </a:extLst>
              </a:tr>
              <a:tr h="579984">
                <a:tc>
                  <a:txBody>
                    <a:bodyPr/>
                    <a:lstStyle/>
                    <a:p>
                      <a:pPr algn="l" fontAlgn="ctr"/>
                      <a:r>
                        <a:rPr lang="en-US" sz="1800" b="0" i="0" u="none" strike="noStrike">
                          <a:solidFill>
                            <a:srgbClr val="000000"/>
                          </a:solidFill>
                          <a:effectLst/>
                          <a:latin typeface="Calibri" panose="020F0502020204030204" pitchFamily="34" charset="0"/>
                        </a:rPr>
                        <a:t>Lightroom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Dennis Fritsche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No </a:t>
                      </a:r>
                      <a:br>
                        <a:rPr lang="en-US" sz="1800" b="0" i="0" u="none" strike="noStrike">
                          <a:solidFill>
                            <a:srgbClr val="000000"/>
                          </a:solidFill>
                          <a:effectLst/>
                          <a:latin typeface="Calibri" panose="020F0502020204030204" pitchFamily="34" charset="0"/>
                        </a:rPr>
                      </a:br>
                      <a:r>
                        <a:rPr lang="en-US" sz="1800" b="0" i="0" u="none" strike="noStrike">
                          <a:solidFill>
                            <a:srgbClr val="000000"/>
                          </a:solidFill>
                          <a:effectLst/>
                          <a:latin typeface="Calibri" panose="020F0502020204030204" pitchFamily="34" charset="0"/>
                        </a:rPr>
                        <a:t>Must buy book</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Room 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May -Nov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022552"/>
                  </a:ext>
                </a:extLst>
              </a:tr>
              <a:tr h="295678">
                <a:tc>
                  <a:txBody>
                    <a:bodyPr/>
                    <a:lstStyle/>
                    <a:p>
                      <a:pPr algn="l" fontAlgn="ctr"/>
                      <a:r>
                        <a:rPr lang="en-US" sz="1800" b="0" i="0" u="none" strike="noStrike">
                          <a:solidFill>
                            <a:srgbClr val="000000"/>
                          </a:solidFill>
                          <a:effectLst/>
                          <a:latin typeface="Calibri" panose="020F0502020204030204" pitchFamily="34" charset="0"/>
                        </a:rPr>
                        <a:t>Assignments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Larry Petterborg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No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Room 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May - Nov</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6448542"/>
                  </a:ext>
                </a:extLst>
              </a:tr>
              <a:tr h="295678">
                <a:tc>
                  <a:txBody>
                    <a:bodyPr/>
                    <a:lstStyle/>
                    <a:p>
                      <a:pPr algn="l" fontAlgn="ctr"/>
                      <a:r>
                        <a:rPr lang="en-US" sz="1800" b="0" i="0" u="none" strike="noStrike">
                          <a:solidFill>
                            <a:srgbClr val="000000"/>
                          </a:solidFill>
                          <a:effectLst/>
                          <a:latin typeface="Calibri" panose="020F0502020204030204" pitchFamily="34" charset="0"/>
                        </a:rPr>
                        <a:t>Lighting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John Lehman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Yes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00"/>
                          </a:solidFill>
                          <a:effectLst/>
                          <a:latin typeface="Calibri" panose="020F0502020204030204" pitchFamily="34" charset="0"/>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Room 1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Calibri" panose="020F0502020204030204" pitchFamily="34" charset="0"/>
                        </a:rPr>
                        <a:t>May - August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1356561"/>
                  </a:ext>
                </a:extLst>
              </a:tr>
              <a:tr h="22744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01834407"/>
                  </a:ext>
                </a:extLst>
              </a:tr>
            </a:tbl>
          </a:graphicData>
        </a:graphic>
      </p:graphicFrame>
    </p:spTree>
    <p:extLst>
      <p:ext uri="{BB962C8B-B14F-4D97-AF65-F5344CB8AC3E}">
        <p14:creationId xmlns:p14="http://schemas.microsoft.com/office/powerpoint/2010/main" val="131147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55" y="197174"/>
            <a:ext cx="10905931" cy="1325563"/>
          </a:xfrm>
        </p:spPr>
        <p:txBody>
          <a:bodyPr/>
          <a:lstStyle/>
          <a:p>
            <a:r>
              <a:rPr lang="en-US" dirty="0"/>
              <a:t>Open Topics – Marea Downey &amp; Ron Marabito</a:t>
            </a:r>
          </a:p>
        </p:txBody>
      </p:sp>
      <p:sp>
        <p:nvSpPr>
          <p:cNvPr id="3" name="Content Placeholder 2"/>
          <p:cNvSpPr>
            <a:spLocks noGrp="1"/>
          </p:cNvSpPr>
          <p:nvPr>
            <p:ph idx="1"/>
          </p:nvPr>
        </p:nvSpPr>
        <p:spPr>
          <a:xfrm>
            <a:off x="270587" y="1522737"/>
            <a:ext cx="11625944" cy="5204634"/>
          </a:xfrm>
        </p:spPr>
        <p:txBody>
          <a:bodyPr>
            <a:noAutofit/>
          </a:bodyPr>
          <a:lstStyle/>
          <a:p>
            <a:pPr marL="0" indent="0">
              <a:lnSpc>
                <a:spcPct val="120000"/>
              </a:lnSpc>
              <a:spcBef>
                <a:spcPts val="0"/>
              </a:spcBef>
              <a:spcAft>
                <a:spcPts val="600"/>
              </a:spcAft>
              <a:buNone/>
            </a:pPr>
            <a:r>
              <a:rPr lang="en-US" sz="1600" b="1" dirty="0"/>
              <a:t>May 2017 – Ron Marabito</a:t>
            </a:r>
          </a:p>
          <a:p>
            <a:pPr marL="0" indent="0">
              <a:lnSpc>
                <a:spcPct val="120000"/>
              </a:lnSpc>
              <a:spcBef>
                <a:spcPts val="0"/>
              </a:spcBef>
              <a:spcAft>
                <a:spcPts val="600"/>
              </a:spcAft>
              <a:buNone/>
            </a:pPr>
            <a:r>
              <a:rPr lang="en-US" sz="1600" b="1" dirty="0"/>
              <a:t>Digital mats and frames</a:t>
            </a:r>
            <a:r>
              <a:rPr lang="en-US" sz="1600" dirty="0"/>
              <a:t>. Ron will demonstrate how I approach this technique in Photoshop.  The goal is to compliment the image; as is true of any real mat and frame combination.</a:t>
            </a:r>
          </a:p>
          <a:p>
            <a:pPr marL="0" indent="0">
              <a:lnSpc>
                <a:spcPct val="120000"/>
              </a:lnSpc>
              <a:spcBef>
                <a:spcPts val="1200"/>
              </a:spcBef>
              <a:spcAft>
                <a:spcPts val="600"/>
              </a:spcAft>
              <a:buNone/>
            </a:pPr>
            <a:r>
              <a:rPr lang="en-US" sz="1600" b="1" dirty="0"/>
              <a:t>June 2017 – Marea Downey</a:t>
            </a:r>
          </a:p>
          <a:p>
            <a:pPr marL="0" indent="0">
              <a:lnSpc>
                <a:spcPct val="120000"/>
              </a:lnSpc>
              <a:spcBef>
                <a:spcPts val="0"/>
              </a:spcBef>
              <a:spcAft>
                <a:spcPts val="600"/>
              </a:spcAft>
              <a:buNone/>
            </a:pPr>
            <a:r>
              <a:rPr lang="en-US" sz="1600" b="1" dirty="0"/>
              <a:t>Getting it right in the camera</a:t>
            </a:r>
            <a:r>
              <a:rPr lang="en-US" sz="1600" dirty="0"/>
              <a:t>, is the last piece of the process of creating a worthwhile image.  I will hope to convey to attendees that the work which goes into the research of the subject, preparation, camera capabilities, and the photographer’s skills in using the camera, all culminate in creating the image the photographer wants to share with the viewer.  I would like to touch again on composition and getting the exposure right, so in post-processing, the photographer is not throwing away pixels thereby deteriorating the quality of the piece.  In short, I will share what how one’s inspiration, drive and tenacity can finally produce an image to be pleased with.  </a:t>
            </a:r>
          </a:p>
          <a:p>
            <a:pPr marL="0" indent="0">
              <a:lnSpc>
                <a:spcPct val="120000"/>
              </a:lnSpc>
              <a:spcBef>
                <a:spcPts val="1200"/>
              </a:spcBef>
              <a:spcAft>
                <a:spcPts val="600"/>
              </a:spcAft>
              <a:buNone/>
            </a:pPr>
            <a:r>
              <a:rPr lang="en-US" sz="1600" b="1" dirty="0"/>
              <a:t>July 2017 – Marea Downey</a:t>
            </a:r>
          </a:p>
          <a:p>
            <a:pPr marL="0" indent="0">
              <a:lnSpc>
                <a:spcPct val="120000"/>
              </a:lnSpc>
              <a:spcBef>
                <a:spcPts val="0"/>
              </a:spcBef>
              <a:spcAft>
                <a:spcPts val="600"/>
              </a:spcAft>
              <a:buNone/>
            </a:pPr>
            <a:r>
              <a:rPr lang="en-US" sz="1600" b="1" dirty="0"/>
              <a:t>Publishing a Book</a:t>
            </a:r>
            <a:r>
              <a:rPr lang="en-US" sz="1600" dirty="0"/>
              <a:t>. I would like to share with members what I have learned in dealing with publishers about what is required for images for publication.  It is important to consider all aspects of the finished story while photographing, and having been involved in the production of a book for the BBC TV series, and also books I have created on assignment by two companies, I would like to share some perspectives I have learned.</a:t>
            </a:r>
          </a:p>
          <a:p>
            <a:pPr marL="0" indent="0">
              <a:buNone/>
            </a:pPr>
            <a:r>
              <a:rPr lang="en-US" sz="1600" dirty="0"/>
              <a:t> </a:t>
            </a:r>
          </a:p>
          <a:p>
            <a:endParaRPr lang="en-US" sz="1600" dirty="0"/>
          </a:p>
        </p:txBody>
      </p:sp>
    </p:spTree>
    <p:extLst>
      <p:ext uri="{BB962C8B-B14F-4D97-AF65-F5344CB8AC3E}">
        <p14:creationId xmlns:p14="http://schemas.microsoft.com/office/powerpoint/2010/main" val="1238322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790" y="0"/>
            <a:ext cx="7068419" cy="6858000"/>
          </a:xfrm>
          <a:prstGeom prst="rect">
            <a:avLst/>
          </a:prstGeom>
        </p:spPr>
      </p:pic>
    </p:spTree>
    <p:extLst>
      <p:ext uri="{BB962C8B-B14F-4D97-AF65-F5344CB8AC3E}">
        <p14:creationId xmlns:p14="http://schemas.microsoft.com/office/powerpoint/2010/main" val="2163001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7020" y="182880"/>
            <a:ext cx="6537960" cy="6492240"/>
          </a:xfrm>
          <a:prstGeom prst="rect">
            <a:avLst/>
          </a:prstGeom>
        </p:spPr>
      </p:pic>
    </p:spTree>
    <p:extLst>
      <p:ext uri="{BB962C8B-B14F-4D97-AF65-F5344CB8AC3E}">
        <p14:creationId xmlns:p14="http://schemas.microsoft.com/office/powerpoint/2010/main" val="2652718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0"/>
            <a:ext cx="5486400" cy="6858000"/>
          </a:xfrm>
          <a:prstGeom prst="rect">
            <a:avLst/>
          </a:prstGeom>
        </p:spPr>
      </p:pic>
    </p:spTree>
    <p:extLst>
      <p:ext uri="{BB962C8B-B14F-4D97-AF65-F5344CB8AC3E}">
        <p14:creationId xmlns:p14="http://schemas.microsoft.com/office/powerpoint/2010/main" val="94499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901" y="169182"/>
            <a:ext cx="10515600" cy="1325563"/>
          </a:xfrm>
        </p:spPr>
        <p:txBody>
          <a:bodyPr/>
          <a:lstStyle/>
          <a:p>
            <a:r>
              <a:rPr lang="en-US" dirty="0"/>
              <a:t>Assignments Study Group – Larry Petterborg</a:t>
            </a:r>
          </a:p>
        </p:txBody>
      </p:sp>
      <p:sp>
        <p:nvSpPr>
          <p:cNvPr id="3" name="Content Placeholder 2"/>
          <p:cNvSpPr>
            <a:spLocks noGrp="1"/>
          </p:cNvSpPr>
          <p:nvPr>
            <p:ph idx="1"/>
          </p:nvPr>
        </p:nvSpPr>
        <p:spPr>
          <a:xfrm>
            <a:off x="335901" y="1315616"/>
            <a:ext cx="11355355" cy="5383764"/>
          </a:xfrm>
        </p:spPr>
        <p:txBody>
          <a:bodyPr>
            <a:noAutofit/>
          </a:bodyPr>
          <a:lstStyle/>
          <a:p>
            <a:pPr marL="0" indent="0">
              <a:lnSpc>
                <a:spcPct val="100000"/>
              </a:lnSpc>
              <a:spcBef>
                <a:spcPts val="0"/>
              </a:spcBef>
              <a:buNone/>
            </a:pPr>
            <a:r>
              <a:rPr lang="en-US" sz="1800" b="1" dirty="0"/>
              <a:t>The purpose of this group is to help members make better images through actively working on, completing, and sharing assignments.</a:t>
            </a:r>
          </a:p>
          <a:p>
            <a:pPr marL="457200" lvl="1" indent="0">
              <a:lnSpc>
                <a:spcPct val="100000"/>
              </a:lnSpc>
              <a:spcBef>
                <a:spcPts val="0"/>
              </a:spcBef>
              <a:buNone/>
            </a:pPr>
            <a:r>
              <a:rPr lang="en-US" sz="1600" dirty="0"/>
              <a:t>Anyone signing up for this group willingly accepts the challenge to participate in each assignment by making new images every week. </a:t>
            </a:r>
          </a:p>
          <a:p>
            <a:pPr marL="457200" lvl="1" indent="0">
              <a:lnSpc>
                <a:spcPct val="100000"/>
              </a:lnSpc>
              <a:spcBef>
                <a:spcPts val="0"/>
              </a:spcBef>
              <a:buNone/>
            </a:pPr>
            <a:r>
              <a:rPr lang="en-US" sz="1600" dirty="0"/>
              <a:t>In addition, each participant will agree to work collaboratively to foster learning among the members of the group by offering constructive criticism of submitted images. </a:t>
            </a:r>
          </a:p>
          <a:p>
            <a:pPr marL="0" indent="0">
              <a:lnSpc>
                <a:spcPct val="100000"/>
              </a:lnSpc>
              <a:spcBef>
                <a:spcPts val="0"/>
              </a:spcBef>
              <a:buNone/>
            </a:pPr>
            <a:r>
              <a:rPr lang="en-US" sz="1600" b="1" i="1" dirty="0"/>
              <a:t>ASSIGNMENTS</a:t>
            </a:r>
            <a:r>
              <a:rPr lang="en-US" sz="1600" dirty="0"/>
              <a:t> forming the basis of this activity:</a:t>
            </a:r>
          </a:p>
          <a:p>
            <a:pPr marL="457200" lvl="2" indent="0">
              <a:lnSpc>
                <a:spcPct val="100000"/>
              </a:lnSpc>
              <a:spcBef>
                <a:spcPts val="0"/>
              </a:spcBef>
              <a:buNone/>
            </a:pPr>
            <a:r>
              <a:rPr lang="en-US" sz="1600" dirty="0"/>
              <a:t>Portrait of a stranger.</a:t>
            </a:r>
          </a:p>
          <a:p>
            <a:pPr marL="457200" lvl="2" indent="0">
              <a:lnSpc>
                <a:spcPct val="100000"/>
              </a:lnSpc>
              <a:spcBef>
                <a:spcPts val="0"/>
              </a:spcBef>
              <a:buNone/>
            </a:pPr>
            <a:r>
              <a:rPr lang="en-US" sz="1600" dirty="0"/>
              <a:t>Same subject, photographed three (3) different ways/times.</a:t>
            </a:r>
          </a:p>
          <a:p>
            <a:pPr marL="457200" lvl="2" indent="0">
              <a:lnSpc>
                <a:spcPct val="100000"/>
              </a:lnSpc>
              <a:spcBef>
                <a:spcPts val="0"/>
              </a:spcBef>
              <a:buNone/>
            </a:pPr>
            <a:r>
              <a:rPr lang="en-US" sz="1600" dirty="0"/>
              <a:t>Action (e.g. sports, animals, moving things).</a:t>
            </a:r>
          </a:p>
          <a:p>
            <a:pPr marL="457200" lvl="2" indent="0">
              <a:lnSpc>
                <a:spcPct val="100000"/>
              </a:lnSpc>
              <a:spcBef>
                <a:spcPts val="0"/>
              </a:spcBef>
              <a:buNone/>
            </a:pPr>
            <a:r>
              <a:rPr lang="en-US" sz="1600" dirty="0"/>
              <a:t>Geometric patterns (Sept. PPC contest).</a:t>
            </a:r>
          </a:p>
          <a:p>
            <a:pPr marL="457200" lvl="2" indent="0">
              <a:lnSpc>
                <a:spcPct val="100000"/>
              </a:lnSpc>
              <a:spcBef>
                <a:spcPts val="0"/>
              </a:spcBef>
              <a:buNone/>
            </a:pPr>
            <a:r>
              <a:rPr lang="en-US" sz="1600" dirty="0"/>
              <a:t>Idea for PPC October print contest.</a:t>
            </a:r>
          </a:p>
          <a:p>
            <a:pPr marL="0" indent="0">
              <a:lnSpc>
                <a:spcPct val="100000"/>
              </a:lnSpc>
              <a:spcBef>
                <a:spcPts val="0"/>
              </a:spcBef>
              <a:buNone/>
            </a:pPr>
            <a:r>
              <a:rPr lang="en-US" sz="1600" b="1" dirty="0"/>
              <a:t> Each participant must agree to:</a:t>
            </a:r>
          </a:p>
          <a:p>
            <a:pPr marL="457200" lvl="1" indent="0">
              <a:lnSpc>
                <a:spcPct val="100000"/>
              </a:lnSpc>
              <a:spcBef>
                <a:spcPts val="0"/>
              </a:spcBef>
              <a:buNone/>
            </a:pPr>
            <a:r>
              <a:rPr lang="en-US" sz="1600" dirty="0"/>
              <a:t>Complete each assignment, post images to the group site on Flickr, and comment on the images posted by other members of the group.</a:t>
            </a:r>
          </a:p>
          <a:p>
            <a:pPr marL="457200" lvl="1" indent="0">
              <a:lnSpc>
                <a:spcPct val="100000"/>
              </a:lnSpc>
              <a:spcBef>
                <a:spcPts val="0"/>
              </a:spcBef>
              <a:buNone/>
            </a:pPr>
            <a:r>
              <a:rPr lang="en-US" sz="1600" dirty="0"/>
              <a:t>Provide camera settings, processing information, and reasons/thought process for creating the image posted.</a:t>
            </a:r>
          </a:p>
          <a:p>
            <a:pPr marL="457200" lvl="1" indent="0">
              <a:lnSpc>
                <a:spcPct val="100000"/>
              </a:lnSpc>
              <a:spcBef>
                <a:spcPts val="0"/>
              </a:spcBef>
              <a:buNone/>
            </a:pPr>
            <a:r>
              <a:rPr lang="en-US" sz="1600" dirty="0"/>
              <a:t>Comment on images posted by other members of the group by stating clearly what you like about the picture and what/how you think it might be improved.</a:t>
            </a:r>
          </a:p>
          <a:p>
            <a:pPr marL="457200" lvl="1" indent="0">
              <a:lnSpc>
                <a:spcPct val="100000"/>
              </a:lnSpc>
              <a:spcBef>
                <a:spcPts val="0"/>
              </a:spcBef>
              <a:buNone/>
            </a:pPr>
            <a:r>
              <a:rPr lang="en-US" sz="1600" dirty="0"/>
              <a:t>Send the leader at least one RAW file from each assignment for in class discussions.</a:t>
            </a:r>
          </a:p>
          <a:p>
            <a:pPr marL="457200" lvl="1" indent="0">
              <a:lnSpc>
                <a:spcPct val="100000"/>
              </a:lnSpc>
              <a:spcBef>
                <a:spcPts val="0"/>
              </a:spcBef>
              <a:buNone/>
            </a:pPr>
            <a:r>
              <a:rPr lang="en-US" sz="1600" dirty="0"/>
              <a:t>Optional: revise and resubmit images following groups discussions.</a:t>
            </a:r>
          </a:p>
        </p:txBody>
      </p:sp>
    </p:spTree>
    <p:extLst>
      <p:ext uri="{BB962C8B-B14F-4D97-AF65-F5344CB8AC3E}">
        <p14:creationId xmlns:p14="http://schemas.microsoft.com/office/powerpoint/2010/main" val="4139900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Lighting – John Lehman</a:t>
            </a:r>
          </a:p>
        </p:txBody>
      </p:sp>
      <p:sp>
        <p:nvSpPr>
          <p:cNvPr id="3" name="Content Placeholder 2"/>
          <p:cNvSpPr>
            <a:spLocks noGrp="1"/>
          </p:cNvSpPr>
          <p:nvPr>
            <p:ph idx="1"/>
          </p:nvPr>
        </p:nvSpPr>
        <p:spPr>
          <a:xfrm>
            <a:off x="541176" y="1436914"/>
            <a:ext cx="10812624" cy="5187821"/>
          </a:xfrm>
        </p:spPr>
        <p:txBody>
          <a:bodyPr>
            <a:normAutofit fontScale="77500" lnSpcReduction="20000"/>
          </a:bodyPr>
          <a:lstStyle/>
          <a:p>
            <a:pPr marL="0" indent="0">
              <a:buNone/>
            </a:pPr>
            <a:r>
              <a:rPr lang="en-US" b="1" dirty="0"/>
              <a:t>“Create Your Own Light”  </a:t>
            </a:r>
            <a:r>
              <a:rPr lang="en-US" dirty="0"/>
              <a:t>Basic Artificial Light Photography</a:t>
            </a:r>
          </a:p>
          <a:p>
            <a:pPr marL="0" indent="0">
              <a:buNone/>
            </a:pPr>
            <a:r>
              <a:rPr lang="en-US" dirty="0"/>
              <a:t>If you want to develop more proficiency in speedlight work, this will get you started.</a:t>
            </a:r>
          </a:p>
          <a:p>
            <a:pPr marL="0" indent="0">
              <a:buNone/>
            </a:pPr>
            <a:r>
              <a:rPr lang="en-US" b="1" dirty="0"/>
              <a:t>Session 1:  </a:t>
            </a:r>
            <a:r>
              <a:rPr lang="en-US" dirty="0"/>
              <a:t>Basics of speedlight orientation: How to mate it with your camera, what are the buttons on the flash and how does the camera control the flash. The goal is to get the flash mated up with your camera and understanding where the controls are found.</a:t>
            </a:r>
          </a:p>
          <a:p>
            <a:pPr marL="0" indent="0">
              <a:buNone/>
            </a:pPr>
            <a:r>
              <a:rPr lang="en-US" b="1" dirty="0"/>
              <a:t>Session 2: </a:t>
            </a:r>
            <a:r>
              <a:rPr lang="en-US" dirty="0"/>
              <a:t>Understanding TTL (more automatic use of flash) discussing ways to gain good exposure control, how to understand the interaction of shutter speed, aperture and ISO. Goal to practice during that month and submit some samples</a:t>
            </a:r>
          </a:p>
          <a:p>
            <a:pPr marL="0" indent="0">
              <a:buNone/>
            </a:pPr>
            <a:r>
              <a:rPr lang="en-US" b="1" dirty="0"/>
              <a:t>Session 3: </a:t>
            </a:r>
            <a:r>
              <a:rPr lang="en-US" dirty="0"/>
              <a:t>Understanding off camera flash and use of manual control of the flash and your camera, including power levels, zooming the flash, light modifiers (some inexpensive to try out) and ways to trigger off camera flash (low cost)</a:t>
            </a:r>
          </a:p>
          <a:p>
            <a:pPr marL="0" indent="0">
              <a:buNone/>
            </a:pPr>
            <a:r>
              <a:rPr lang="en-US" b="1" dirty="0"/>
              <a:t>Session 4: </a:t>
            </a:r>
            <a:r>
              <a:rPr lang="en-US" dirty="0"/>
              <a:t>Continuous LED lighting. Options to using LED as an alternative to </a:t>
            </a:r>
            <a:r>
              <a:rPr lang="en-US" dirty="0" err="1"/>
              <a:t>speedlights</a:t>
            </a:r>
            <a:r>
              <a:rPr lang="en-US" dirty="0"/>
              <a:t>. These are often very inexpensive and useful.  We will discuss pros and cons of LED, practice with still life/table top use.</a:t>
            </a:r>
          </a:p>
          <a:p>
            <a:pPr marL="0" indent="0">
              <a:buNone/>
            </a:pPr>
            <a:r>
              <a:rPr lang="en-US" dirty="0"/>
              <a:t>Class will be limited to 6 people so there is enough time to help each person gain the understanding of their individual camera.  What to bring: bring your camera, your speedlight and the manuals for each. </a:t>
            </a:r>
          </a:p>
          <a:p>
            <a:endParaRPr lang="en-US" dirty="0"/>
          </a:p>
        </p:txBody>
      </p:sp>
    </p:spTree>
    <p:extLst>
      <p:ext uri="{BB962C8B-B14F-4D97-AF65-F5344CB8AC3E}">
        <p14:creationId xmlns:p14="http://schemas.microsoft.com/office/powerpoint/2010/main" val="3740035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 and Light – Ernie Tacsik</a:t>
            </a:r>
          </a:p>
        </p:txBody>
      </p:sp>
      <p:sp>
        <p:nvSpPr>
          <p:cNvPr id="9" name="Content Placeholder 8"/>
          <p:cNvSpPr>
            <a:spLocks noGrp="1"/>
          </p:cNvSpPr>
          <p:nvPr>
            <p:ph idx="1"/>
          </p:nvPr>
        </p:nvSpPr>
        <p:spPr/>
        <p:txBody>
          <a:bodyPr/>
          <a:lstStyle/>
          <a:p>
            <a:pPr marL="0" indent="0">
              <a:buNone/>
            </a:pPr>
            <a:r>
              <a:rPr lang="en-US" dirty="0"/>
              <a:t>This class is a broad investigation of color and light as applicable to photography. How do we see color? How does a camera see color? How does light impact color? With an objective to improve the students’ photography and photo editing skills, this class is a broad investigation of topics including: color models/temperature/spectrums/representations, light sources, metering, white balance, white/gray cards, histograms, and monitor calibration. While the material may be somewhat technical at times, this course will benefit students of all skill levels. </a:t>
            </a:r>
          </a:p>
          <a:p>
            <a:pPr marL="0" indent="0">
              <a:buNone/>
            </a:pPr>
            <a:r>
              <a:rPr lang="en-US" dirty="0"/>
              <a:t>Note this is NOT a course on photographic lighting.</a:t>
            </a:r>
          </a:p>
        </p:txBody>
      </p:sp>
    </p:spTree>
    <p:extLst>
      <p:ext uri="{BB962C8B-B14F-4D97-AF65-F5344CB8AC3E}">
        <p14:creationId xmlns:p14="http://schemas.microsoft.com/office/powerpoint/2010/main" val="3480971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4234</TotalTime>
  <Words>766</Words>
  <Application>Microsoft Office PowerPoint</Application>
  <PresentationFormat>Widescreen</PresentationFormat>
  <Paragraphs>98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Plano Photography Club Pre-Meeting Training Class Beginning in May 2017</vt:lpstr>
      <vt:lpstr>Pre-Meeting Training Classes Starting May 2017</vt:lpstr>
      <vt:lpstr>Open Topics – Marea Downey &amp; Ron Marabito</vt:lpstr>
      <vt:lpstr>PowerPoint Presentation</vt:lpstr>
      <vt:lpstr>PowerPoint Presentation</vt:lpstr>
      <vt:lpstr>PowerPoint Presentation</vt:lpstr>
      <vt:lpstr>Assignments Study Group – Larry Petterborg</vt:lpstr>
      <vt:lpstr>Lighting – John Lehman</vt:lpstr>
      <vt:lpstr>Color and Light – Ernie Tacsik</vt:lpstr>
      <vt:lpstr>Photography Fundamentals Study Group – Bud Mallar</vt:lpstr>
      <vt:lpstr>Lightroom – Dennis Fritsche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Plano Photography Club Pre-Meeting Training Class Beginning in May 2017</dc:title>
  <dc:creator>Dennis Fritsche</dc:creator>
  <cp:lastModifiedBy>Dennis Fritsche</cp:lastModifiedBy>
  <cp:revision>13</cp:revision>
  <dcterms:created xsi:type="dcterms:W3CDTF">2017-04-04T15:55:10Z</dcterms:created>
  <dcterms:modified xsi:type="dcterms:W3CDTF">2017-04-20T22:53:42Z</dcterms:modified>
</cp:coreProperties>
</file>