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5243175" cy="8567738"/>
  <p:notesSz cx="6858000" cy="9144000"/>
  <p:defaultTextStyle>
    <a:defPPr>
      <a:defRPr lang="en-US"/>
    </a:defPPr>
    <a:lvl1pPr marL="0" algn="l" defTabSz="136053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0268" algn="l" defTabSz="136053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0536" algn="l" defTabSz="136053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40804" algn="l" defTabSz="136053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21072" algn="l" defTabSz="136053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01339" algn="l" defTabSz="136053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81607" algn="l" defTabSz="136053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61875" algn="l" defTabSz="136053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42143" algn="l" defTabSz="136053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12" y="-108"/>
      </p:cViewPr>
      <p:guideLst>
        <p:guide orient="horz" pos="2699"/>
        <p:guide pos="48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238" y="2661552"/>
            <a:ext cx="12956699" cy="18365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476" y="4855052"/>
            <a:ext cx="10670223" cy="2189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0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40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21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0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81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61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42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8316-4C4F-4A1D-AEC8-2DDCFA58FDC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C9A7-862B-4829-ADE1-FC020285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9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8316-4C4F-4A1D-AEC8-2DDCFA58FDC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C9A7-862B-4829-ADE1-FC020285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4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51302" y="343107"/>
            <a:ext cx="3429714" cy="7310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159" y="343107"/>
            <a:ext cx="10035090" cy="73103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8316-4C4F-4A1D-AEC8-2DDCFA58FDC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C9A7-862B-4829-ADE1-FC020285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2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8316-4C4F-4A1D-AEC8-2DDCFA58FDC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C9A7-862B-4829-ADE1-FC020285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9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06" y="5505566"/>
            <a:ext cx="12956699" cy="1701648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106" y="3631374"/>
            <a:ext cx="12956699" cy="1874192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026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605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408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210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013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816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618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421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8316-4C4F-4A1D-AEC8-2DDCFA58FDC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C9A7-862B-4829-ADE1-FC020285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1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159" y="1999140"/>
            <a:ext cx="6732402" cy="5654311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8614" y="1999140"/>
            <a:ext cx="6732402" cy="5654311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8316-4C4F-4A1D-AEC8-2DDCFA58FDC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C9A7-862B-4829-ADE1-FC020285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159" y="1917825"/>
            <a:ext cx="6735050" cy="79925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0268" indent="0">
              <a:buNone/>
              <a:defRPr sz="3000" b="1"/>
            </a:lvl2pPr>
            <a:lvl3pPr marL="1360536" indent="0">
              <a:buNone/>
              <a:defRPr sz="2700" b="1"/>
            </a:lvl3pPr>
            <a:lvl4pPr marL="2040804" indent="0">
              <a:buNone/>
              <a:defRPr sz="2400" b="1"/>
            </a:lvl4pPr>
            <a:lvl5pPr marL="2721072" indent="0">
              <a:buNone/>
              <a:defRPr sz="2400" b="1"/>
            </a:lvl5pPr>
            <a:lvl6pPr marL="3401339" indent="0">
              <a:buNone/>
              <a:defRPr sz="2400" b="1"/>
            </a:lvl6pPr>
            <a:lvl7pPr marL="4081607" indent="0">
              <a:buNone/>
              <a:defRPr sz="2400" b="1"/>
            </a:lvl7pPr>
            <a:lvl8pPr marL="4761875" indent="0">
              <a:buNone/>
              <a:defRPr sz="2400" b="1"/>
            </a:lvl8pPr>
            <a:lvl9pPr marL="5442143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159" y="2717084"/>
            <a:ext cx="6735050" cy="493636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43322" y="1917825"/>
            <a:ext cx="6737695" cy="79925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0268" indent="0">
              <a:buNone/>
              <a:defRPr sz="3000" b="1"/>
            </a:lvl2pPr>
            <a:lvl3pPr marL="1360536" indent="0">
              <a:buNone/>
              <a:defRPr sz="2700" b="1"/>
            </a:lvl3pPr>
            <a:lvl4pPr marL="2040804" indent="0">
              <a:buNone/>
              <a:defRPr sz="2400" b="1"/>
            </a:lvl4pPr>
            <a:lvl5pPr marL="2721072" indent="0">
              <a:buNone/>
              <a:defRPr sz="2400" b="1"/>
            </a:lvl5pPr>
            <a:lvl6pPr marL="3401339" indent="0">
              <a:buNone/>
              <a:defRPr sz="2400" b="1"/>
            </a:lvl6pPr>
            <a:lvl7pPr marL="4081607" indent="0">
              <a:buNone/>
              <a:defRPr sz="2400" b="1"/>
            </a:lvl7pPr>
            <a:lvl8pPr marL="4761875" indent="0">
              <a:buNone/>
              <a:defRPr sz="2400" b="1"/>
            </a:lvl8pPr>
            <a:lvl9pPr marL="5442143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43322" y="2717084"/>
            <a:ext cx="6737695" cy="493636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8316-4C4F-4A1D-AEC8-2DDCFA58FDC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C9A7-862B-4829-ADE1-FC020285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8316-4C4F-4A1D-AEC8-2DDCFA58FDC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C9A7-862B-4829-ADE1-FC020285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6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8316-4C4F-4A1D-AEC8-2DDCFA58FDC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C9A7-862B-4829-ADE1-FC020285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7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9" y="341123"/>
            <a:ext cx="5014900" cy="145175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658" y="341124"/>
            <a:ext cx="8521358" cy="731232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159" y="1792879"/>
            <a:ext cx="5014900" cy="5860571"/>
          </a:xfrm>
        </p:spPr>
        <p:txBody>
          <a:bodyPr/>
          <a:lstStyle>
            <a:lvl1pPr marL="0" indent="0">
              <a:buNone/>
              <a:defRPr sz="2100"/>
            </a:lvl1pPr>
            <a:lvl2pPr marL="680268" indent="0">
              <a:buNone/>
              <a:defRPr sz="1800"/>
            </a:lvl2pPr>
            <a:lvl3pPr marL="1360536" indent="0">
              <a:buNone/>
              <a:defRPr sz="1500"/>
            </a:lvl3pPr>
            <a:lvl4pPr marL="2040804" indent="0">
              <a:buNone/>
              <a:defRPr sz="1300"/>
            </a:lvl4pPr>
            <a:lvl5pPr marL="2721072" indent="0">
              <a:buNone/>
              <a:defRPr sz="1300"/>
            </a:lvl5pPr>
            <a:lvl6pPr marL="3401339" indent="0">
              <a:buNone/>
              <a:defRPr sz="1300"/>
            </a:lvl6pPr>
            <a:lvl7pPr marL="4081607" indent="0">
              <a:buNone/>
              <a:defRPr sz="1300"/>
            </a:lvl7pPr>
            <a:lvl8pPr marL="4761875" indent="0">
              <a:buNone/>
              <a:defRPr sz="1300"/>
            </a:lvl8pPr>
            <a:lvl9pPr marL="54421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8316-4C4F-4A1D-AEC8-2DDCFA58FDC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C9A7-862B-4829-ADE1-FC020285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769" y="5997417"/>
            <a:ext cx="9145905" cy="708029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7769" y="765543"/>
            <a:ext cx="9145905" cy="5140643"/>
          </a:xfrm>
        </p:spPr>
        <p:txBody>
          <a:bodyPr/>
          <a:lstStyle>
            <a:lvl1pPr marL="0" indent="0">
              <a:buNone/>
              <a:defRPr sz="4800"/>
            </a:lvl1pPr>
            <a:lvl2pPr marL="680268" indent="0">
              <a:buNone/>
              <a:defRPr sz="4200"/>
            </a:lvl2pPr>
            <a:lvl3pPr marL="1360536" indent="0">
              <a:buNone/>
              <a:defRPr sz="3600"/>
            </a:lvl3pPr>
            <a:lvl4pPr marL="2040804" indent="0">
              <a:buNone/>
              <a:defRPr sz="3000"/>
            </a:lvl4pPr>
            <a:lvl5pPr marL="2721072" indent="0">
              <a:buNone/>
              <a:defRPr sz="3000"/>
            </a:lvl5pPr>
            <a:lvl6pPr marL="3401339" indent="0">
              <a:buNone/>
              <a:defRPr sz="3000"/>
            </a:lvl6pPr>
            <a:lvl7pPr marL="4081607" indent="0">
              <a:buNone/>
              <a:defRPr sz="3000"/>
            </a:lvl7pPr>
            <a:lvl8pPr marL="4761875" indent="0">
              <a:buNone/>
              <a:defRPr sz="3000"/>
            </a:lvl8pPr>
            <a:lvl9pPr marL="5442143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769" y="6705445"/>
            <a:ext cx="9145905" cy="1005519"/>
          </a:xfrm>
        </p:spPr>
        <p:txBody>
          <a:bodyPr/>
          <a:lstStyle>
            <a:lvl1pPr marL="0" indent="0">
              <a:buNone/>
              <a:defRPr sz="2100"/>
            </a:lvl1pPr>
            <a:lvl2pPr marL="680268" indent="0">
              <a:buNone/>
              <a:defRPr sz="1800"/>
            </a:lvl2pPr>
            <a:lvl3pPr marL="1360536" indent="0">
              <a:buNone/>
              <a:defRPr sz="1500"/>
            </a:lvl3pPr>
            <a:lvl4pPr marL="2040804" indent="0">
              <a:buNone/>
              <a:defRPr sz="1300"/>
            </a:lvl4pPr>
            <a:lvl5pPr marL="2721072" indent="0">
              <a:buNone/>
              <a:defRPr sz="1300"/>
            </a:lvl5pPr>
            <a:lvl6pPr marL="3401339" indent="0">
              <a:buNone/>
              <a:defRPr sz="1300"/>
            </a:lvl6pPr>
            <a:lvl7pPr marL="4081607" indent="0">
              <a:buNone/>
              <a:defRPr sz="1300"/>
            </a:lvl7pPr>
            <a:lvl8pPr marL="4761875" indent="0">
              <a:buNone/>
              <a:defRPr sz="1300"/>
            </a:lvl8pPr>
            <a:lvl9pPr marL="54421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8316-4C4F-4A1D-AEC8-2DDCFA58FDC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C9A7-862B-4829-ADE1-FC020285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8000"/>
                    </a14:imgEffect>
                    <a14:imgEffect>
                      <a14:saturation sat="7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159" y="343107"/>
            <a:ext cx="13718858" cy="1427956"/>
          </a:xfrm>
          <a:prstGeom prst="rect">
            <a:avLst/>
          </a:prstGeom>
        </p:spPr>
        <p:txBody>
          <a:bodyPr vert="horz" lIns="136054" tIns="68027" rIns="136054" bIns="680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159" y="1999140"/>
            <a:ext cx="13718858" cy="5654311"/>
          </a:xfrm>
          <a:prstGeom prst="rect">
            <a:avLst/>
          </a:prstGeom>
        </p:spPr>
        <p:txBody>
          <a:bodyPr vert="horz" lIns="136054" tIns="68027" rIns="136054" bIns="680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159" y="7941024"/>
            <a:ext cx="3556741" cy="456153"/>
          </a:xfrm>
          <a:prstGeom prst="rect">
            <a:avLst/>
          </a:prstGeom>
        </p:spPr>
        <p:txBody>
          <a:bodyPr vert="horz" lIns="136054" tIns="68027" rIns="136054" bIns="6802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E8316-4C4F-4A1D-AEC8-2DDCFA58FDC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8085" y="7941024"/>
            <a:ext cx="4827005" cy="456153"/>
          </a:xfrm>
          <a:prstGeom prst="rect">
            <a:avLst/>
          </a:prstGeom>
        </p:spPr>
        <p:txBody>
          <a:bodyPr vert="horz" lIns="136054" tIns="68027" rIns="136054" bIns="6802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4275" y="7941024"/>
            <a:ext cx="3556741" cy="456153"/>
          </a:xfrm>
          <a:prstGeom prst="rect">
            <a:avLst/>
          </a:prstGeom>
        </p:spPr>
        <p:txBody>
          <a:bodyPr vert="horz" lIns="136054" tIns="68027" rIns="136054" bIns="6802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C9A7-862B-4829-ADE1-FC020285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60536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0201" indent="-510201" algn="l" defTabSz="136053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5435" indent="-425167" algn="l" defTabSz="1360536" rtl="0" eaLnBrk="1" latinLnBrk="0" hangingPunct="1">
        <a:spcBef>
          <a:spcPct val="20000"/>
        </a:spcBef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00670" indent="-340134" algn="l" defTabSz="13605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80938" indent="-340134" algn="l" defTabSz="13605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61205" indent="-340134" algn="l" defTabSz="1360536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41473" indent="-340134" algn="l" defTabSz="13605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21741" indent="-340134" algn="l" defTabSz="13605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02009" indent="-340134" algn="l" defTabSz="13605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82277" indent="-340134" algn="l" defTabSz="13605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05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0268" algn="l" defTabSz="13605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36" algn="l" defTabSz="13605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0804" algn="l" defTabSz="13605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1072" algn="l" defTabSz="13605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1339" algn="l" defTabSz="13605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1607" algn="l" defTabSz="13605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1875" algn="l" defTabSz="13605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42143" algn="l" defTabSz="13605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238" y="2302670"/>
            <a:ext cx="12956699" cy="2195394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The Evolution of a Project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Dennis Fritsche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October 28, 2013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Workshop on Projects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Presented by Brooks Jensen, editor of </a:t>
            </a:r>
            <a:r>
              <a:rPr lang="en-US" b="1" i="1" dirty="0" err="1" smtClean="0">
                <a:solidFill>
                  <a:schemeClr val="tx1"/>
                </a:solidFill>
              </a:rPr>
              <a:t>Lenswork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magazine and lensworkonline.com.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Defining a project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Not simply a pile of prints 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A group of images held together and presented as a unified whole 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Media independent and agnostic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26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7" y="-4567"/>
            <a:ext cx="13718858" cy="1427956"/>
          </a:xfrm>
        </p:spPr>
        <p:txBody>
          <a:bodyPr/>
          <a:lstStyle/>
          <a:p>
            <a:r>
              <a:rPr lang="en-US" b="1" dirty="0" smtClean="0"/>
              <a:t>Shaping the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187" y="1159669"/>
            <a:ext cx="11507628" cy="6400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Finding the Project </a:t>
            </a:r>
          </a:p>
          <a:p>
            <a:pPr marL="595234" lvl="1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• Seed images in your contact sheets  or catalog</a:t>
            </a:r>
          </a:p>
          <a:p>
            <a:pPr marL="595234" lvl="1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• Defining a core concept </a:t>
            </a:r>
          </a:p>
          <a:p>
            <a:pPr marL="595234" lvl="1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• Finding the project in the common details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Selecting and editing images for your project </a:t>
            </a:r>
          </a:p>
          <a:p>
            <a:pPr marL="595234" lvl="1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• Shrink before you build </a:t>
            </a:r>
          </a:p>
          <a:p>
            <a:pPr marL="595234" lvl="1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• Density is your friend </a:t>
            </a:r>
          </a:p>
          <a:p>
            <a:pPr marL="595234" lvl="1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• Distilling to the essence of the idea </a:t>
            </a:r>
          </a:p>
          <a:p>
            <a:pPr marL="595234" lvl="1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• Depth versus repetition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Practical Considerations </a:t>
            </a:r>
          </a:p>
          <a:p>
            <a:pPr marL="595234" lvl="1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• 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One image, multiple projects </a:t>
            </a:r>
          </a:p>
          <a:p>
            <a:pPr marL="595234" lvl="1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• Each image has a purpose </a:t>
            </a:r>
          </a:p>
          <a:p>
            <a:pPr marL="595234" lvl="1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• Right/left page images </a:t>
            </a:r>
          </a:p>
          <a:p>
            <a:pPr marL="595234" lvl="1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• Orientation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The power of Lightroom collections and projects </a:t>
            </a:r>
          </a:p>
        </p:txBody>
      </p:sp>
    </p:spTree>
    <p:extLst>
      <p:ext uri="{BB962C8B-B14F-4D97-AF65-F5344CB8AC3E}">
        <p14:creationId xmlns:p14="http://schemas.microsoft.com/office/powerpoint/2010/main" val="12147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7" y="92869"/>
            <a:ext cx="13718858" cy="1427956"/>
          </a:xfrm>
        </p:spPr>
        <p:txBody>
          <a:bodyPr/>
          <a:lstStyle/>
          <a:p>
            <a:r>
              <a:rPr lang="en-US" b="1" dirty="0" smtClean="0"/>
              <a:t>Five Kinds of Projects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312069"/>
            <a:ext cx="14554200" cy="6934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b="1" dirty="0" smtClean="0">
                <a:solidFill>
                  <a:schemeClr val="tx1"/>
                </a:solidFill>
              </a:rPr>
              <a:t>The Common Subject </a:t>
            </a:r>
            <a:r>
              <a:rPr lang="en-US" sz="5400" dirty="0" smtClean="0">
                <a:solidFill>
                  <a:schemeClr val="tx1"/>
                </a:solidFill>
              </a:rPr>
              <a:t>(Same subject, different times and locations)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b="1" dirty="0" smtClean="0">
                <a:solidFill>
                  <a:schemeClr val="tx1"/>
                </a:solidFill>
              </a:rPr>
              <a:t>Portrait of a Place </a:t>
            </a:r>
            <a:r>
              <a:rPr lang="en-US" sz="5400" dirty="0" smtClean="0">
                <a:solidFill>
                  <a:schemeClr val="tx1"/>
                </a:solidFill>
              </a:rPr>
              <a:t>(In-depth look)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b="1" dirty="0" smtClean="0">
                <a:solidFill>
                  <a:schemeClr val="tx1"/>
                </a:solidFill>
              </a:rPr>
              <a:t>The Concept or Idea </a:t>
            </a:r>
            <a:r>
              <a:rPr lang="en-US" sz="5400" dirty="0" smtClean="0">
                <a:solidFill>
                  <a:schemeClr val="tx1"/>
                </a:solidFill>
              </a:rPr>
              <a:t>(The philosophical foundation)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b="1" dirty="0" smtClean="0">
                <a:solidFill>
                  <a:schemeClr val="tx1"/>
                </a:solidFill>
              </a:rPr>
              <a:t>The Common Story </a:t>
            </a:r>
            <a:r>
              <a:rPr lang="en-US" sz="5400" dirty="0" smtClean="0">
                <a:solidFill>
                  <a:schemeClr val="tx1"/>
                </a:solidFill>
              </a:rPr>
              <a:t>(The shared experience)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b="1" dirty="0" smtClean="0">
                <a:solidFill>
                  <a:schemeClr val="tx1"/>
                </a:solidFill>
              </a:rPr>
              <a:t>The Common Theme </a:t>
            </a:r>
            <a:r>
              <a:rPr lang="en-US" sz="5400" dirty="0" smtClean="0">
                <a:solidFill>
                  <a:schemeClr val="tx1"/>
                </a:solidFill>
              </a:rPr>
              <a:t>(Following a train of thought) 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904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My Project</a:t>
            </a:r>
            <a:br>
              <a:rPr lang="en-US" sz="4800" b="1" dirty="0" smtClean="0"/>
            </a:br>
            <a:r>
              <a:rPr lang="en-US" sz="4800" b="1" i="1" dirty="0" smtClean="0"/>
              <a:t>Water Dreams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159" y="1845469"/>
            <a:ext cx="13718858" cy="62484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Started one winter day in 2009 while photographing reflections in the water at Arbor Hills Nature Preserve.</a:t>
            </a:r>
          </a:p>
          <a:p>
            <a:r>
              <a:rPr lang="en-US" sz="3600" b="1" dirty="0" smtClean="0"/>
              <a:t>Discovered that manually focusing at different points revealed the </a:t>
            </a:r>
            <a:r>
              <a:rPr lang="en-US" sz="3600" b="1" i="1" dirty="0" smtClean="0"/>
              <a:t>reflections</a:t>
            </a:r>
            <a:r>
              <a:rPr lang="en-US" sz="3600" b="1" dirty="0" smtClean="0"/>
              <a:t> or the </a:t>
            </a:r>
            <a:r>
              <a:rPr lang="en-US" sz="3600" b="1" i="1" dirty="0" smtClean="0"/>
              <a:t>stream bottom </a:t>
            </a:r>
            <a:r>
              <a:rPr lang="en-US" sz="3600" b="1" dirty="0" smtClean="0"/>
              <a:t>or the </a:t>
            </a:r>
            <a:r>
              <a:rPr lang="en-US" sz="3600" b="1" i="1" dirty="0" smtClean="0"/>
              <a:t>water surface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The photograph could be representative or completely abstract.</a:t>
            </a:r>
          </a:p>
          <a:p>
            <a:r>
              <a:rPr lang="en-US" sz="3600" b="1" dirty="0" smtClean="0"/>
              <a:t>I returned many times over a two month period and amassed hundreds of images.</a:t>
            </a:r>
          </a:p>
          <a:p>
            <a:r>
              <a:rPr lang="en-US" sz="3600" b="1" dirty="0" smtClean="0"/>
              <a:t>The project was accepted by </a:t>
            </a:r>
            <a:r>
              <a:rPr lang="en-US" sz="3600" b="1" i="1" dirty="0" smtClean="0"/>
              <a:t>Color Magazine </a:t>
            </a:r>
            <a:r>
              <a:rPr lang="en-US" sz="3600" b="1" dirty="0" smtClean="0"/>
              <a:t>as a Spotlight portfolio in the July 2010 issue.</a:t>
            </a:r>
          </a:p>
          <a:p>
            <a:r>
              <a:rPr lang="en-US" sz="3600" b="1" dirty="0" smtClean="0"/>
              <a:t>I am now working on version 2 to add black and white images for submittal to </a:t>
            </a:r>
            <a:r>
              <a:rPr lang="en-US" sz="3600" b="1" i="1" dirty="0" err="1" smtClean="0"/>
              <a:t>Lensworks</a:t>
            </a:r>
            <a:r>
              <a:rPr lang="en-US" sz="3600" b="1" dirty="0" smtClean="0"/>
              <a:t> magazine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783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 Show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287</Words>
  <Application>Microsoft Office PowerPoint</Application>
  <PresentationFormat>Custom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Evolution of a Project</vt:lpstr>
      <vt:lpstr>Workshop on Projects</vt:lpstr>
      <vt:lpstr>Shaping the Project</vt:lpstr>
      <vt:lpstr>Five Kinds of Projects</vt:lpstr>
      <vt:lpstr>My Project Water Dreams</vt:lpstr>
      <vt:lpstr>Slide Show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a Project</dc:title>
  <dc:creator>dennisfritsche@verizon.net</dc:creator>
  <cp:lastModifiedBy>dennisfritsche@verizon.net</cp:lastModifiedBy>
  <cp:revision>5</cp:revision>
  <dcterms:created xsi:type="dcterms:W3CDTF">2013-10-28T18:13:01Z</dcterms:created>
  <dcterms:modified xsi:type="dcterms:W3CDTF">2013-10-28T19:17:45Z</dcterms:modified>
</cp:coreProperties>
</file>